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497" r:id="rId3"/>
    <p:sldId id="500" r:id="rId4"/>
    <p:sldId id="501" r:id="rId5"/>
    <p:sldId id="431" r:id="rId6"/>
    <p:sldId id="433" r:id="rId7"/>
    <p:sldId id="432" r:id="rId8"/>
    <p:sldId id="472" r:id="rId9"/>
    <p:sldId id="434" r:id="rId10"/>
    <p:sldId id="479" r:id="rId11"/>
    <p:sldId id="496" r:id="rId12"/>
    <p:sldId id="380" r:id="rId13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89643" autoAdjust="0"/>
  </p:normalViewPr>
  <p:slideViewPr>
    <p:cSldViewPr>
      <p:cViewPr varScale="1">
        <p:scale>
          <a:sx n="77" d="100"/>
          <a:sy n="77" d="100"/>
        </p:scale>
        <p:origin x="1478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51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023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6A16F-667A-4EA5-9965-3EA63D7847DD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C980A-4BCE-4FA8-AC9F-51BB37180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67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fld id="{42BEA22C-A170-46FE-8F4C-BDB5AB88FB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31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CA253E-9522-43C4-BD10-7472110BCEEF}" type="slidenum">
              <a:rPr lang="ru-RU"/>
              <a:pPr/>
              <a:t>1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C41A0F-4C6E-461B-A458-4F7EDF36EA6C}" type="slidenum">
              <a:rPr lang="ru-RU"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400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614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288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99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5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CA253E-9522-43C4-BD10-7472110BCEEF}" type="slidenum">
              <a:rPr lang="ru-RU"/>
              <a:pPr/>
              <a:t>2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C41A0F-4C6E-461B-A458-4F7EDF36EA6C}" type="slidenum">
              <a:rPr lang="ru-RU"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400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614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2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CA253E-9522-43C4-BD10-7472110BCEEF}" type="slidenum">
              <a:rPr lang="ru-RU"/>
              <a:pPr/>
              <a:t>3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C41A0F-4C6E-461B-A458-4F7EDF36EA6C}" type="slidenum">
              <a:rPr lang="ru-RU"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sz="1400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614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67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CA253E-9522-43C4-BD10-7472110BCEEF}" type="slidenum">
              <a:rPr lang="ru-RU"/>
              <a:pPr/>
              <a:t>4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C41A0F-4C6E-461B-A458-4F7EDF36EA6C}" type="slidenum">
              <a:rPr lang="ru-RU"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sz="1400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614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29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05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30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4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BEA22C-A170-46FE-8F4C-BDB5AB88FBA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19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0F10EF-F9E8-4593-9466-E2FFF11263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>
          <a:xfrm>
            <a:off x="9339309" y="7119964"/>
            <a:ext cx="2344737" cy="517525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fld id="{DAF066E9-98CC-4575-8897-DA041A1AD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>
          <a:xfrm>
            <a:off x="9267871" y="7065985"/>
            <a:ext cx="2344737" cy="517525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fld id="{A9CDC6E9-EE63-4069-91E3-D0BE2CA4C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04031" y="1763925"/>
            <a:ext cx="9072563" cy="4989036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4031" y="6884204"/>
            <a:ext cx="2352146" cy="524977"/>
          </a:xfrm>
          <a:prstGeom prst="rect">
            <a:avLst/>
          </a:prstGeom>
          <a:ln/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44214" y="6884204"/>
            <a:ext cx="3192198" cy="524977"/>
          </a:xfrm>
          <a:prstGeom prst="rect">
            <a:avLst/>
          </a:prstGeom>
          <a:ln/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55154" y="7042150"/>
            <a:ext cx="2344737" cy="517525"/>
          </a:xfrm>
          <a:ln/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637C61-03D9-4C8A-A36F-DBB4BD473C3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427939"/>
            <a:ext cx="9065464" cy="4535805"/>
          </a:xfrm>
        </p:spPr>
        <p:txBody>
          <a:bodyPr/>
          <a:lstStyle>
            <a:lvl1pPr>
              <a:spcAft>
                <a:spcPts val="661"/>
              </a:spcAft>
              <a:defRPr/>
            </a:lvl1pPr>
            <a:lvl2pPr>
              <a:spcAft>
                <a:spcPts val="661"/>
              </a:spcAft>
              <a:defRPr sz="2205"/>
            </a:lvl2pPr>
            <a:lvl3pPr>
              <a:spcBef>
                <a:spcPts val="0"/>
              </a:spcBef>
              <a:spcAft>
                <a:spcPts val="661"/>
              </a:spcAft>
              <a:defRPr sz="1984"/>
            </a:lvl3pPr>
            <a:lvl4pPr>
              <a:spcBef>
                <a:spcPts val="0"/>
              </a:spcBef>
              <a:spcAft>
                <a:spcPts val="661"/>
              </a:spcAft>
              <a:defRPr sz="1764"/>
            </a:lvl4pPr>
            <a:lvl5pPr>
              <a:spcBef>
                <a:spcPts val="0"/>
              </a:spcBef>
              <a:defRPr sz="154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February, 2017  |   Page </a:t>
            </a:r>
            <a:fld id="{2801CD2F-DCD3-4409-9070-82145C5D9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8533" y="313238"/>
            <a:ext cx="9040962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1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A2BC26-F9A1-40F5-9AAE-AF619722DC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8AE6AE-6187-4532-B6AD-357CB981D1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02B097-CB73-4EDF-8DC3-19520A5431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5ECF77-65E4-417E-A633-F054035857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9612344" y="7119964"/>
            <a:ext cx="2344737" cy="517525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fld id="{91E18F7E-60FA-4FA4-A66E-89CA2540C8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>
          <a:xfrm>
            <a:off x="9398030" y="7065985"/>
            <a:ext cx="2344737" cy="51752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fld id="{B32EBFE3-237B-4B77-9BFB-2FB9398A1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>
          <a:xfrm>
            <a:off x="9398030" y="7119964"/>
            <a:ext cx="2344737" cy="517525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fld id="{CD3FA616-730A-45E2-92E9-0BC3B2A6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>
          <a:xfrm>
            <a:off x="9410747" y="7119964"/>
            <a:ext cx="2344737" cy="517525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fld id="{AB76BC27-E9B5-46DA-AA30-5917C43AB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Четвертый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BF1131FF-DFB4-4F21-9F0D-8E5F8BF8C10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hyperlink" Target="http://www.mgau.ru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mailto:info@mgau.ru" TargetMode="Externa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27422"/>
              </p:ext>
            </p:extLst>
          </p:nvPr>
        </p:nvGraphicFramePr>
        <p:xfrm>
          <a:off x="-1" y="-1395"/>
          <a:ext cx="10080625" cy="7565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4" imgW="18272880" imgH="13714200" progId="Photoshop.Image.12">
                  <p:embed/>
                </p:oleObj>
              </mc:Choice>
              <mc:Fallback>
                <p:oleObj name="Image" r:id="rId4" imgW="18272880" imgH="137142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-1395"/>
                        <a:ext cx="10080625" cy="7565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99080" y="7078884"/>
            <a:ext cx="4000528" cy="35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n-lt"/>
              </a:rPr>
              <a:t>Мичуринск, </a:t>
            </a:r>
            <a:r>
              <a:rPr lang="ru-RU" b="1" dirty="0" smtClean="0">
                <a:latin typeface="+mn-lt"/>
              </a:rPr>
              <a:t>201</a:t>
            </a:r>
            <a:r>
              <a:rPr lang="en-US" b="1" dirty="0" smtClean="0">
                <a:latin typeface="+mn-lt"/>
              </a:rPr>
              <a:t>9</a:t>
            </a:r>
            <a:endParaRPr lang="ru-RU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800" y="4153346"/>
            <a:ext cx="9360917" cy="1466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ИНИЦИАТОР ПРОЕКТА 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ИНТЦ «МИЧУРИНСКАЯ ДОЛИНА» </a:t>
            </a:r>
            <a:r>
              <a:rPr lang="ru-RU" sz="3200" b="1" dirty="0">
                <a:solidFill>
                  <a:srgbClr val="006600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- </a:t>
            </a:r>
            <a:endParaRPr lang="ru-RU" sz="3200" b="1" dirty="0" smtClean="0">
              <a:solidFill>
                <a:srgbClr val="006600"/>
              </a:solidFill>
              <a:latin typeface="+mn-lt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ФГБОУ </a:t>
            </a:r>
            <a:r>
              <a:rPr lang="ru-RU" sz="3200" b="1" dirty="0">
                <a:solidFill>
                  <a:srgbClr val="006600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ВО </a:t>
            </a:r>
            <a:r>
              <a:rPr lang="ru-RU" sz="3200" b="1" dirty="0" smtClean="0">
                <a:solidFill>
                  <a:srgbClr val="006600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МИЧУРИНСКИЙ </a:t>
            </a:r>
            <a:r>
              <a:rPr lang="ru-RU" sz="3200" b="1" dirty="0">
                <a:solidFill>
                  <a:srgbClr val="006600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ГАУ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338" y="395461"/>
            <a:ext cx="4572421" cy="1165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28344" y="5693871"/>
            <a:ext cx="3772676" cy="97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1550" b="1" dirty="0">
                <a:solidFill>
                  <a:srgbClr val="333333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БАБУШКИН ВАДИМ АНАТОЛЬЕВИЧ,</a:t>
            </a:r>
          </a:p>
          <a:p>
            <a:pPr hangingPunct="1">
              <a:spcBef>
                <a:spcPct val="0"/>
              </a:spcBef>
              <a:buNone/>
            </a:pPr>
            <a:r>
              <a:rPr lang="ru-RU" sz="1550" b="1" dirty="0">
                <a:solidFill>
                  <a:srgbClr val="333333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ректор ФГБОУ ВО Мичуринский ГАУ</a:t>
            </a:r>
            <a:r>
              <a:rPr lang="ru-RU" sz="1550" b="1" dirty="0" smtClean="0">
                <a:solidFill>
                  <a:srgbClr val="333333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,</a:t>
            </a:r>
            <a:endParaRPr lang="ru-RU" sz="1550" b="1" dirty="0">
              <a:solidFill>
                <a:srgbClr val="333333"/>
              </a:solidFill>
              <a:latin typeface="+mn-lt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sz="1550" b="1" dirty="0" smtClean="0">
                <a:solidFill>
                  <a:srgbClr val="333333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доктор </a:t>
            </a:r>
            <a:r>
              <a:rPr lang="ru-RU" sz="1550" b="1" dirty="0">
                <a:solidFill>
                  <a:srgbClr val="333333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сельскохозяйственных </a:t>
            </a:r>
            <a:r>
              <a:rPr lang="ru-RU" sz="1550" b="1" dirty="0" smtClean="0">
                <a:solidFill>
                  <a:srgbClr val="333333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наук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1550" b="1" dirty="0" smtClean="0">
                <a:solidFill>
                  <a:srgbClr val="333333"/>
                </a:solidFill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профессор </a:t>
            </a:r>
            <a:endParaRPr lang="ru-RU" sz="1550" b="1" dirty="0" smtClean="0">
              <a:solidFill>
                <a:srgbClr val="333333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2" b="8743"/>
          <a:stretch/>
        </p:blipFill>
        <p:spPr>
          <a:xfrm>
            <a:off x="2371215" y="1561058"/>
            <a:ext cx="5549417" cy="24482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4632" r="5530" b="56708"/>
          <a:stretch/>
        </p:blipFill>
        <p:spPr>
          <a:xfrm>
            <a:off x="195872" y="4954902"/>
            <a:ext cx="3074853" cy="1900049"/>
          </a:xfrm>
          <a:prstGeom prst="rect">
            <a:avLst/>
          </a:prstGeom>
        </p:spPr>
      </p:pic>
      <p:sp>
        <p:nvSpPr>
          <p:cNvPr id="31746" name="Прямоугольник 4"/>
          <p:cNvSpPr>
            <a:spLocks noChangeArrowheads="1"/>
          </p:cNvSpPr>
          <p:nvPr/>
        </p:nvSpPr>
        <p:spPr bwMode="auto">
          <a:xfrm>
            <a:off x="683000" y="1494676"/>
            <a:ext cx="8786373" cy="78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73" tIns="50387" rIns="100773" bIns="50387">
            <a:spAutoFit/>
          </a:bodyPr>
          <a:lstStyle/>
          <a:p>
            <a:pPr marL="418184" indent="-418184"/>
            <a:endParaRPr lang="ru-RU" sz="2400" dirty="0">
              <a:solidFill>
                <a:srgbClr val="003300"/>
              </a:solidFill>
            </a:endParaRPr>
          </a:p>
          <a:p>
            <a:pPr marL="418184" indent="-418184"/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4777" y="1411322"/>
            <a:ext cx="3912463" cy="3651272"/>
          </a:xfrm>
        </p:spPr>
        <p:txBody>
          <a:bodyPr/>
          <a:lstStyle/>
          <a:p>
            <a:pPr marL="0" indent="0" algn="just"/>
            <a:r>
              <a:rPr lang="ru-RU" sz="1600" dirty="0">
                <a:latin typeface="+mj-lt"/>
                <a:cs typeface="Arial" panose="020B0604020202020204" pitchFamily="34" charset="0"/>
              </a:rPr>
              <a:t>Взаимодействие с компаниями: «</a:t>
            </a:r>
            <a:r>
              <a:rPr lang="ru-RU" sz="1600" dirty="0" err="1">
                <a:latin typeface="+mj-lt"/>
                <a:cs typeface="Arial" panose="020B0604020202020204" pitchFamily="34" charset="0"/>
              </a:rPr>
              <a:t>Varites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+mj-lt"/>
                <a:cs typeface="Arial" panose="020B0604020202020204" pitchFamily="34" charset="0"/>
              </a:rPr>
              <a:t>International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» (USA) и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IFO 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(Франция): </a:t>
            </a:r>
          </a:p>
          <a:p>
            <a:pPr marL="0" indent="0" algn="just"/>
            <a:r>
              <a:rPr lang="ru-RU" sz="1600" dirty="0">
                <a:latin typeface="+mj-lt"/>
                <a:cs typeface="Arial" panose="020B0604020202020204" pitchFamily="34" charset="0"/>
              </a:rPr>
              <a:t>- Сотрудничество по выполнению работ по тестированию и коммерциализации новых подвоев яблони;</a:t>
            </a:r>
          </a:p>
          <a:p>
            <a:pPr marL="0" indent="0" algn="just"/>
            <a:r>
              <a:rPr lang="ru-RU" sz="1600" dirty="0">
                <a:latin typeface="+mj-lt"/>
                <a:cs typeface="Arial" panose="020B0604020202020204" pitchFamily="34" charset="0"/>
              </a:rPr>
              <a:t>-Коммерческое развитие перспективных форм подвоев APPLE TREE ROOTSTOCK NAMED “MICH 96” (Патент на селекционное достижение № US PP 21, 223 P3 от «24» 08. 2010г.)  и APPLE TREE ROOTSTOCK NAMED “B.70.20.20. (Патент на селекционное достижение № US PP 25, 500 P3 от «05» 05. 2015г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.).</a:t>
            </a:r>
            <a:endParaRPr lang="ru-RU" sz="1600" dirty="0">
              <a:latin typeface="+mj-lt"/>
              <a:cs typeface="Arial" panose="020B0604020202020204" pitchFamily="34" charset="0"/>
            </a:endParaRPr>
          </a:p>
          <a:p>
            <a:endParaRPr lang="ru-RU" sz="1543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83000" y="205119"/>
            <a:ext cx="9071610" cy="12599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Зарубежное партнерство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 b="5900"/>
          <a:stretch/>
        </p:blipFill>
        <p:spPr>
          <a:xfrm>
            <a:off x="324989" y="1165625"/>
            <a:ext cx="2416469" cy="3458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 b="4851"/>
          <a:stretch/>
        </p:blipFill>
        <p:spPr>
          <a:xfrm>
            <a:off x="7520093" y="1165626"/>
            <a:ext cx="2389803" cy="3458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4957" b="56775"/>
          <a:stretch/>
        </p:blipFill>
        <p:spPr>
          <a:xfrm>
            <a:off x="6693733" y="4916287"/>
            <a:ext cx="3278938" cy="19386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74" y="4932067"/>
            <a:ext cx="1934542" cy="236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31372"/>
          <a:stretch/>
        </p:blipFill>
        <p:spPr>
          <a:xfrm>
            <a:off x="5407303" y="4970748"/>
            <a:ext cx="1224243" cy="227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364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16" y="855964"/>
            <a:ext cx="9068624" cy="478142"/>
          </a:xfrm>
        </p:spPr>
        <p:txBody>
          <a:bodyPr/>
          <a:lstStyle/>
          <a:p>
            <a:pPr>
              <a:defRPr/>
            </a:pPr>
            <a: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СТРАТЕГИЧЕСКИЕ НАПРАВЛЕНИЯ НИР </a:t>
            </a:r>
            <a:r>
              <a:rPr lang="ru-RU" sz="2400" b="1" kern="1200" cap="all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kern="1200" cap="all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kern="1200" cap="all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Мичуринского </a:t>
            </a:r>
            <a: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2504187"/>
            <a:ext cx="3685435" cy="4155970"/>
          </a:xfrm>
        </p:spPr>
        <p:txBody>
          <a:bodyPr/>
          <a:lstStyle/>
          <a:p>
            <a:pPr algn="ctr"/>
            <a:r>
              <a:rPr lang="ru-RU" sz="1800" b="1" dirty="0">
                <a:latin typeface="+mj-lt"/>
              </a:rPr>
              <a:t>Прикладные </a:t>
            </a:r>
            <a:r>
              <a:rPr lang="ru-RU" sz="1800" b="1" dirty="0" smtClean="0">
                <a:latin typeface="+mj-lt"/>
              </a:rPr>
              <a:t>направления:</a:t>
            </a:r>
            <a:endParaRPr lang="ru-RU" sz="1800" b="1" dirty="0">
              <a:latin typeface="+mj-lt"/>
            </a:endParaRPr>
          </a:p>
          <a:p>
            <a:r>
              <a:rPr lang="ru-RU" sz="1800" b="1" dirty="0" smtClean="0">
                <a:latin typeface="+mj-lt"/>
              </a:rPr>
              <a:t>1. Садоводство.</a:t>
            </a:r>
            <a:endParaRPr lang="ru-RU" sz="1800" b="1" dirty="0">
              <a:latin typeface="+mj-lt"/>
            </a:endParaRPr>
          </a:p>
          <a:p>
            <a:r>
              <a:rPr lang="ru-RU" sz="1800" b="1" dirty="0" smtClean="0">
                <a:latin typeface="+mj-lt"/>
              </a:rPr>
              <a:t>2. Овощеводство.</a:t>
            </a:r>
            <a:endParaRPr lang="ru-RU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3</a:t>
            </a:r>
            <a:r>
              <a:rPr lang="ru-RU" sz="1800" b="1" dirty="0" smtClean="0">
                <a:latin typeface="+mj-lt"/>
              </a:rPr>
              <a:t>. Растениеводство </a:t>
            </a:r>
            <a:r>
              <a:rPr lang="ru-RU" sz="1800" b="1" dirty="0">
                <a:latin typeface="+mj-lt"/>
              </a:rPr>
              <a:t>(зерновые, свекла, картофель</a:t>
            </a:r>
            <a:r>
              <a:rPr lang="ru-RU" sz="1800" b="1" dirty="0" smtClean="0">
                <a:latin typeface="+mj-lt"/>
              </a:rPr>
              <a:t>).</a:t>
            </a:r>
            <a:endParaRPr lang="ru-RU" sz="1800" b="1" dirty="0">
              <a:latin typeface="+mj-lt"/>
            </a:endParaRPr>
          </a:p>
          <a:p>
            <a:r>
              <a:rPr lang="ru-RU" sz="1800" b="1" dirty="0" smtClean="0">
                <a:latin typeface="+mj-lt"/>
              </a:rPr>
              <a:t>4. Животноводство.</a:t>
            </a:r>
            <a:endParaRPr lang="ru-RU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5</a:t>
            </a:r>
            <a:r>
              <a:rPr lang="ru-RU" sz="1800" b="1" dirty="0" smtClean="0">
                <a:latin typeface="+mj-lt"/>
              </a:rPr>
              <a:t>. Переработка продукции. </a:t>
            </a:r>
            <a:endParaRPr lang="ru-RU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6</a:t>
            </a:r>
            <a:r>
              <a:rPr lang="ru-RU" sz="1800" b="1" dirty="0" smtClean="0">
                <a:latin typeface="+mj-lt"/>
              </a:rPr>
              <a:t>. Продукты </a:t>
            </a:r>
            <a:r>
              <a:rPr lang="ru-RU" sz="1800" b="1" dirty="0">
                <a:latin typeface="+mj-lt"/>
              </a:rPr>
              <a:t>функционального </a:t>
            </a:r>
            <a:r>
              <a:rPr lang="ru-RU" sz="1800" b="1" dirty="0" smtClean="0">
                <a:latin typeface="+mj-lt"/>
              </a:rPr>
              <a:t>питания.</a:t>
            </a:r>
            <a:endParaRPr lang="ru-RU" sz="1800" b="1" dirty="0">
              <a:latin typeface="+mj-lt"/>
            </a:endParaRPr>
          </a:p>
          <a:p>
            <a:r>
              <a:rPr lang="ru-RU" sz="1800" b="1" dirty="0" smtClean="0">
                <a:latin typeface="+mj-lt"/>
              </a:rPr>
              <a:t>7. Социально-педагогические исследования.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902224" y="2109148"/>
            <a:ext cx="5034631" cy="371940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НТС</a:t>
            </a: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Садоводство.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Биотехнология, селекция и семеноводство сельскохозяйственных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растений.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Первичная обработка, хранение, переработка  и оценка качества сельскохозяйственного сырья, </a:t>
            </a:r>
            <a:r>
              <a:rPr lang="ru-RU" sz="1800" dirty="0" err="1" smtClean="0">
                <a:latin typeface="Times New Roman"/>
                <a:ea typeface="Times New Roman"/>
                <a:cs typeface="Times New Roman"/>
              </a:rPr>
              <a:t>фуднет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>
                <a:latin typeface="Times New Roman"/>
                <a:ea typeface="Times New Roman"/>
              </a:rPr>
              <a:t>Инновационные технологии и технические средства при производстве зерновых, зернобобовых и технических </a:t>
            </a:r>
            <a:r>
              <a:rPr lang="ru-RU" sz="1800" dirty="0" smtClean="0">
                <a:latin typeface="Times New Roman"/>
                <a:ea typeface="Times New Roman"/>
              </a:rPr>
              <a:t>культур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Механизация и </a:t>
            </a:r>
            <a:r>
              <a:rPr lang="ru-RU" sz="1800" dirty="0" err="1">
                <a:latin typeface="Times New Roman"/>
                <a:ea typeface="Times New Roman"/>
                <a:cs typeface="Times New Roman"/>
              </a:rPr>
              <a:t>цифровизация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 процессов в растениеводстве и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животноводстве.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Племенное дело и инновационные технологии в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животноводстве.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Экономика.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-28351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Педагогика.</a:t>
            </a:r>
          </a:p>
          <a:p>
            <a:endParaRPr lang="ru-RU" sz="1654" dirty="0">
              <a:latin typeface="+mj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30400" y="6588149"/>
            <a:ext cx="10265247" cy="339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9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90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2pPr>
            <a:lvl3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90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3pPr>
            <a:lvl4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90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4pPr>
            <a:lvl5pPr algn="ctr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90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5pPr>
            <a:lvl6pPr marL="2281245" indent="-207386" algn="ctr" defTabSz="40757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92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696017" indent="-207386" algn="ctr" defTabSz="40757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92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110789" indent="-207386" algn="ctr" defTabSz="40757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92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525561" indent="-207386" algn="ctr" defTabSz="40757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92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984" b="1" kern="0" dirty="0">
                <a:ea typeface="Times New Roman"/>
                <a:cs typeface="Times New Roman"/>
              </a:rPr>
              <a:t>Кафедры, лаборатории, опытные </a:t>
            </a:r>
            <a:r>
              <a:rPr lang="ru-RU" sz="1984" b="1" kern="0" dirty="0" smtClean="0">
                <a:ea typeface="Times New Roman"/>
                <a:cs typeface="Times New Roman"/>
              </a:rPr>
              <a:t>участки.  </a:t>
            </a:r>
            <a:endParaRPr lang="ru-RU" sz="1984" b="1" kern="0" dirty="0">
              <a:ea typeface="Times New Roman"/>
              <a:cs typeface="+mn-cs"/>
            </a:endParaRPr>
          </a:p>
        </p:txBody>
      </p:sp>
      <p:sp>
        <p:nvSpPr>
          <p:cNvPr id="17" name="Стрелка вниз 16"/>
          <p:cNvSpPr/>
          <p:nvPr/>
        </p:nvSpPr>
        <p:spPr bwMode="auto">
          <a:xfrm>
            <a:off x="4345096" y="2699717"/>
            <a:ext cx="400705" cy="3258823"/>
          </a:xfrm>
          <a:prstGeom prst="downArrow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605" tIns="37802" rIns="75605" bIns="37802" numCol="1" rtlCol="0" anchor="t" anchorCtr="0" compatLnSpc="1">
            <a:prstTxWarp prst="textNoShape">
              <a:avLst/>
            </a:prstTxWarp>
          </a:bodyPr>
          <a:lstStyle/>
          <a:p>
            <a:pPr defTabSz="371451"/>
            <a:endParaRPr lang="ru-RU" sz="1488"/>
          </a:p>
        </p:txBody>
      </p:sp>
      <p:sp>
        <p:nvSpPr>
          <p:cNvPr id="18" name="Стрелка вниз 17"/>
          <p:cNvSpPr/>
          <p:nvPr/>
        </p:nvSpPr>
        <p:spPr bwMode="auto">
          <a:xfrm>
            <a:off x="7219186" y="1625577"/>
            <a:ext cx="400705" cy="443199"/>
          </a:xfrm>
          <a:prstGeom prst="downArrow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605" tIns="37802" rIns="75605" bIns="37802" numCol="1" rtlCol="0" anchor="t" anchorCtr="0" compatLnSpc="1">
            <a:prstTxWarp prst="textNoShape">
              <a:avLst/>
            </a:prstTxWarp>
          </a:bodyPr>
          <a:lstStyle/>
          <a:p>
            <a:pPr defTabSz="371451"/>
            <a:endParaRPr lang="ru-RU" sz="1488"/>
          </a:p>
        </p:txBody>
      </p:sp>
    </p:spTree>
    <p:extLst>
      <p:ext uri="{BB962C8B-B14F-4D97-AF65-F5344CB8AC3E}">
        <p14:creationId xmlns:p14="http://schemas.microsoft.com/office/powerpoint/2010/main" val="6504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875492"/>
              </p:ext>
            </p:extLst>
          </p:nvPr>
        </p:nvGraphicFramePr>
        <p:xfrm>
          <a:off x="-1" y="-1"/>
          <a:ext cx="10072567" cy="755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Image" r:id="rId4" imgW="18272880" imgH="13714200" progId="Photoshop.Image.12">
                  <p:embed/>
                </p:oleObj>
              </mc:Choice>
              <mc:Fallback>
                <p:oleObj name="Image" r:id="rId4" imgW="18272880" imgH="137142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10072567" cy="755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Box 11"/>
          <p:cNvSpPr txBox="1">
            <a:spLocks noChangeArrowheads="1"/>
          </p:cNvSpPr>
          <p:nvPr/>
        </p:nvSpPr>
        <p:spPr bwMode="auto">
          <a:xfrm>
            <a:off x="2808064" y="2195661"/>
            <a:ext cx="5198924" cy="53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86" b="1" dirty="0" smtClean="0">
                <a:solidFill>
                  <a:srgbClr val="006600"/>
                </a:solidFill>
                <a:latin typeface="Bangkok Cyr" pitchFamily="34" charset="0"/>
              </a:rPr>
              <a:t>Благодарю за внимание</a:t>
            </a:r>
            <a:r>
              <a:rPr lang="ru-RU" sz="3086" b="1" dirty="0">
                <a:solidFill>
                  <a:srgbClr val="006600"/>
                </a:solidFill>
                <a:latin typeface="Bangkok Cyr" pitchFamily="34" charset="0"/>
              </a:rPr>
              <a:t>!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3125145" y="5075981"/>
            <a:ext cx="4363439" cy="53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86" b="1" dirty="0" smtClean="0">
                <a:solidFill>
                  <a:schemeClr val="bg1">
                    <a:lumMod val="75000"/>
                  </a:schemeClr>
                </a:solidFill>
                <a:latin typeface="Bangkok Cyr" pitchFamily="34" charset="0"/>
              </a:rPr>
              <a:t>ВМЕСТЕ – К УСПЕХУ!</a:t>
            </a:r>
            <a:endParaRPr lang="ru-RU" sz="3086" b="1" dirty="0">
              <a:solidFill>
                <a:schemeClr val="bg1">
                  <a:lumMod val="75000"/>
                </a:schemeClr>
              </a:solidFill>
              <a:latin typeface="Bangkok Cyr" pitchFamily="34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3888184" y="3199306"/>
            <a:ext cx="2592288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8(47545)9-45-01</a:t>
            </a:r>
          </a:p>
          <a:p>
            <a:pPr algn="ctr"/>
            <a:r>
              <a:rPr lang="en-US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info@mgau.ru</a:t>
            </a:r>
            <a:endParaRPr lang="en-US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www.mgau.ru</a:t>
            </a:r>
            <a:endParaRPr lang="en-US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.vtambove.ru/photos/0/5/67/526cfeb2a20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04" y="2480795"/>
            <a:ext cx="1459226" cy="18751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812220" y="1631237"/>
            <a:ext cx="8620579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Мичуринский </a:t>
            </a:r>
            <a:r>
              <a:rPr lang="ru-RU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ГАУ был основан в 1930 </a:t>
            </a: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по инициативе ученого-селекционера </a:t>
            </a:r>
            <a:r>
              <a:rPr lang="ru-RU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И.В. </a:t>
            </a: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Мичурина.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17325" r="8034"/>
          <a:stretch/>
        </p:blipFill>
        <p:spPr>
          <a:xfrm>
            <a:off x="6408464" y="2480795"/>
            <a:ext cx="3024336" cy="18580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 r="15394" b="39594"/>
          <a:stretch/>
        </p:blipFill>
        <p:spPr>
          <a:xfrm>
            <a:off x="812221" y="2485711"/>
            <a:ext cx="3889749" cy="187019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47824" y="107429"/>
            <a:ext cx="9422209" cy="19529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МИЧУРИНСКИЙ 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 – 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НАУЧНО-ОБРАЗОВАТЕЛЬНОЕ 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 </a:t>
            </a:r>
            <a:endPara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МИЧУРИНСКА-НАУКОГРАДА РФ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2220" y="4338892"/>
            <a:ext cx="86205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учебном заведении ведется подготовка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высококвалифицированных кадров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по: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 образовательным программам СПО;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74 программам ВО;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 программам аспирантуры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обучающихся: 8,5 тысяч человек.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университете функционируют три диссертационных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совета.</a:t>
            </a:r>
          </a:p>
        </p:txBody>
      </p:sp>
    </p:spTree>
    <p:extLst>
      <p:ext uri="{BB962C8B-B14F-4D97-AF65-F5344CB8AC3E}">
        <p14:creationId xmlns:p14="http://schemas.microsoft.com/office/powerpoint/2010/main" val="1044228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223888" y="589262"/>
            <a:ext cx="79930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</a:t>
            </a:r>
            <a:r>
              <a:rPr lang="ru-RU" sz="2400" b="1" cap="all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университета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61446" y="1451357"/>
            <a:ext cx="7395804" cy="318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buFont typeface="Arial" panose="020B0604020202020204" pitchFamily="34" charset="0"/>
              <a:buNone/>
              <a:defRPr sz="1800" b="1" i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j-lt"/>
              </a:rPr>
              <a:t>250 научно-педагогических работников, в том числе</a:t>
            </a:r>
            <a:r>
              <a:rPr lang="ru-RU" altLang="ru-RU" dirty="0" smtClean="0">
                <a:latin typeface="+mj-lt"/>
              </a:rPr>
              <a:t>:</a:t>
            </a:r>
          </a:p>
          <a:p>
            <a:endParaRPr lang="ru-RU" altLang="ru-RU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>
                <a:latin typeface="+mj-lt"/>
              </a:rPr>
              <a:t>2 академика </a:t>
            </a:r>
            <a:r>
              <a:rPr lang="ru-RU" altLang="ru-RU" dirty="0" smtClean="0">
                <a:latin typeface="+mj-lt"/>
              </a:rPr>
              <a:t>РАН;</a:t>
            </a:r>
            <a:endParaRPr lang="ru-RU" altLang="ru-RU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>
                <a:latin typeface="+mj-lt"/>
              </a:rPr>
              <a:t>32 доктора </a:t>
            </a:r>
            <a:r>
              <a:rPr lang="ru-RU" altLang="ru-RU" dirty="0" smtClean="0">
                <a:latin typeface="+mj-lt"/>
              </a:rPr>
              <a:t>наук;</a:t>
            </a:r>
            <a:endParaRPr lang="ru-RU" altLang="ru-RU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>
                <a:latin typeface="+mj-lt"/>
              </a:rPr>
              <a:t>171 кандидат </a:t>
            </a:r>
            <a:r>
              <a:rPr lang="ru-RU" altLang="ru-RU" dirty="0" smtClean="0">
                <a:latin typeface="+mj-lt"/>
              </a:rPr>
              <a:t>наук.</a:t>
            </a:r>
          </a:p>
          <a:p>
            <a:endParaRPr lang="ru-RU" altLang="ru-RU" dirty="0">
              <a:latin typeface="+mj-lt"/>
            </a:endParaRPr>
          </a:p>
          <a:p>
            <a:r>
              <a:rPr lang="ru-RU" altLang="ru-RU" dirty="0" smtClean="0">
                <a:latin typeface="+mj-lt"/>
              </a:rPr>
              <a:t>В научных подразделениях университета </a:t>
            </a:r>
          </a:p>
          <a:p>
            <a:r>
              <a:rPr lang="ru-RU" altLang="ru-RU" dirty="0" smtClean="0">
                <a:latin typeface="+mj-lt"/>
              </a:rPr>
              <a:t>работают 49 научных работников </a:t>
            </a:r>
          </a:p>
          <a:p>
            <a:r>
              <a:rPr lang="ru-RU" altLang="ru-RU" dirty="0" smtClean="0">
                <a:latin typeface="+mj-lt"/>
              </a:rPr>
              <a:t>и 11 научных сотрудников.</a:t>
            </a:r>
            <a:endParaRPr lang="ru-RU" altLang="ru-RU" dirty="0">
              <a:latin typeface="+mj-lt"/>
            </a:endParaRPr>
          </a:p>
          <a:p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/>
          </a:p>
          <a:p>
            <a:endParaRPr lang="ru-RU" alt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8"/>
          <a:stretch/>
        </p:blipFill>
        <p:spPr>
          <a:xfrm>
            <a:off x="891886" y="3881539"/>
            <a:ext cx="5084530" cy="294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56" y="1547589"/>
            <a:ext cx="3514839" cy="529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742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>
          <a:xfrm>
            <a:off x="1007864" y="611485"/>
            <a:ext cx="8766224" cy="142876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ru-RU" sz="2400" b="1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Приоритетные направления </a:t>
            </a:r>
            <a:endParaRPr lang="ru-RU" sz="2400" b="1" cap="all" dirty="0" smtClean="0">
              <a:solidFill>
                <a:srgbClr val="0066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ru-RU" sz="2400" b="1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стратегического</a:t>
            </a:r>
            <a:r>
              <a:rPr lang="ru-RU" sz="2400" b="1" cap="all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развития университета</a:t>
            </a: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220204" y="1821391"/>
            <a:ext cx="6492771" cy="3706884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6100" indent="-457200" algn="just">
              <a:buFont typeface="Wingdings" panose="05000000000000000000" pitchFamily="2" charset="2"/>
              <a:buChar char="Ø"/>
            </a:pPr>
            <a:r>
              <a:rPr lang="ru-RU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Разработка технологий продуктов питания функционального и лечебно-функционального направления.</a:t>
            </a:r>
          </a:p>
          <a:p>
            <a:pPr marL="546100" indent="-457200" algn="just">
              <a:buFont typeface="Wingdings" panose="05000000000000000000" pitchFamily="2" charset="2"/>
              <a:buChar char="Ø"/>
            </a:pPr>
            <a:r>
              <a:rPr lang="ru-RU" sz="2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Устойчивое развитие сельских территорий.</a:t>
            </a:r>
            <a:endParaRPr lang="ru-RU" sz="2800" kern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859" t="14655" r="12574" b="19637"/>
          <a:stretch/>
        </p:blipFill>
        <p:spPr>
          <a:xfrm>
            <a:off x="6957833" y="3632609"/>
            <a:ext cx="2736304" cy="14695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r="5475" b="7271"/>
          <a:stretch/>
        </p:blipFill>
        <p:spPr>
          <a:xfrm>
            <a:off x="6957833" y="1655190"/>
            <a:ext cx="2736304" cy="1836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774" r="502" b="16957"/>
          <a:stretch/>
        </p:blipFill>
        <p:spPr>
          <a:xfrm>
            <a:off x="791840" y="5239164"/>
            <a:ext cx="2796566" cy="1662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0" t="28786" r="3640" b="1432"/>
          <a:stretch/>
        </p:blipFill>
        <p:spPr>
          <a:xfrm>
            <a:off x="3626164" y="5219997"/>
            <a:ext cx="3214348" cy="16823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>
          <a:xfrm>
            <a:off x="6957833" y="5219997"/>
            <a:ext cx="2762999" cy="16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17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727103" y="253832"/>
            <a:ext cx="9254153" cy="126650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ru-RU" altLang="ru-RU" sz="2400" b="1" dirty="0">
                <a:solidFill>
                  <a:srgbClr val="003E00"/>
                </a:solidFill>
              </a:rPr>
              <a:t/>
            </a:r>
            <a:br>
              <a:rPr lang="ru-RU" altLang="ru-RU" sz="2400" b="1" dirty="0">
                <a:solidFill>
                  <a:srgbClr val="003E00"/>
                </a:solidFill>
              </a:rPr>
            </a:br>
            <a:r>
              <a:rPr lang="ru-RU" altLang="ru-RU" sz="20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Современный инфраструктурный комплекс </a:t>
            </a:r>
            <a:r>
              <a:rPr lang="ru-RU" altLang="ru-RU" sz="2000" b="1" kern="1200" cap="all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университета</a:t>
            </a:r>
            <a:r>
              <a:rPr lang="ru-RU" altLang="ru-RU" sz="2000" dirty="0">
                <a:solidFill>
                  <a:srgbClr val="003300"/>
                </a:solidFill>
              </a:rPr>
              <a:t/>
            </a:r>
            <a:br>
              <a:rPr lang="ru-RU" altLang="ru-RU" sz="2000" dirty="0">
                <a:solidFill>
                  <a:srgbClr val="003300"/>
                </a:solidFill>
              </a:rPr>
            </a:br>
            <a:r>
              <a:rPr lang="ru-RU" altLang="ru-RU" sz="2400" b="1" i="1" dirty="0">
                <a:solidFill>
                  <a:srgbClr val="003300"/>
                </a:solidFill>
              </a:rPr>
              <a:t>Учебно-исследовательская лаборатория точного земледелия</a:t>
            </a:r>
          </a:p>
        </p:txBody>
      </p:sp>
      <p:pic>
        <p:nvPicPr>
          <p:cNvPr id="10243" name="Picture 2" descr="C:\Documents and Settings\d9905\Local Settings\Temp\20180504_1211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21002" r="1441" b="28594"/>
          <a:stretch/>
        </p:blipFill>
        <p:spPr bwMode="auto">
          <a:xfrm>
            <a:off x="7494790" y="1607870"/>
            <a:ext cx="2340172" cy="1956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C:\Documents and Settings\d9905\Рабочий стол\ЦЕНТР иннов агро-,био-, пищевых технол\Дрон-фото\поле 6 - гото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" y="4154688"/>
            <a:ext cx="2790687" cy="188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C:\Documents and Settings\d9905\Рабочий стол\fbc1b591b50cc34d082b4492f0298b1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65" y="5608014"/>
            <a:ext cx="4650531" cy="1398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C:\Documents and Settings\d9905\Local Settings\Temp\IMG-20180919-WA00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13490" r="18901" b="23238"/>
          <a:stretch/>
        </p:blipFill>
        <p:spPr bwMode="auto">
          <a:xfrm>
            <a:off x="559584" y="1758569"/>
            <a:ext cx="1746261" cy="2381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12"/>
          <p:cNvSpPr>
            <a:spLocks noChangeArrowheads="1"/>
          </p:cNvSpPr>
          <p:nvPr/>
        </p:nvSpPr>
        <p:spPr bwMode="auto">
          <a:xfrm>
            <a:off x="2702711" y="1995477"/>
            <a:ext cx="4485317" cy="352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altLang="ru-RU" sz="1599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Направление исследований</a:t>
            </a:r>
            <a:r>
              <a:rPr lang="ru-RU" altLang="ru-RU" sz="1599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 </a:t>
            </a:r>
          </a:p>
          <a:p>
            <a:pPr algn="just" eaLnBrk="0" hangingPunct="0"/>
            <a:endParaRPr lang="ru-RU" altLang="ru-RU" sz="1599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sz="1599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Апробация </a:t>
            </a:r>
            <a:r>
              <a:rPr lang="ru-RU" altLang="ru-RU" sz="1599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системы автоматизированного электронного мониторинга   состояния почвенного и растительного покрова в открытом и закрытом </a:t>
            </a:r>
            <a:r>
              <a:rPr lang="ru-RU" altLang="ru-RU" sz="1599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грунте на </a:t>
            </a:r>
            <a:r>
              <a:rPr lang="ru-RU" altLang="ru-RU" sz="1599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основе методов интеллектуального анализа (</a:t>
            </a:r>
            <a:r>
              <a:rPr lang="ru-RU" altLang="ru-RU" sz="1599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Big</a:t>
            </a:r>
            <a:r>
              <a:rPr lang="ru-RU" altLang="ru-RU" sz="1599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DATA) данных, машинного обучения и технологии интернета вещей в целях построения предсказательных моделей плодородия почв и урожайности сельскохозяйственных </a:t>
            </a:r>
            <a:r>
              <a:rPr lang="ru-RU" altLang="ru-RU" sz="1599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культур.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sz="1599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Проведение </a:t>
            </a:r>
            <a:r>
              <a:rPr lang="ru-RU" altLang="ru-RU" sz="1599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экспертного анализа результатов работы </a:t>
            </a:r>
            <a:r>
              <a:rPr lang="ru-RU" altLang="ru-RU" sz="1599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системы.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sz="1599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</a:t>
            </a:r>
            <a:r>
              <a:rPr lang="ru-RU" altLang="ru-RU" sz="1599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редоставление рекомендаций.</a:t>
            </a:r>
            <a:endParaRPr lang="ru-RU" altLang="ru-RU" sz="1599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828" y="5727266"/>
            <a:ext cx="1457543" cy="133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17875"/>
          <a:stretch/>
        </p:blipFill>
        <p:spPr>
          <a:xfrm>
            <a:off x="277971" y="5745073"/>
            <a:ext cx="2432742" cy="147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4488" y="5753887"/>
            <a:ext cx="1462172" cy="130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6029" y="3632461"/>
            <a:ext cx="2785227" cy="2121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3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07888" y="2089050"/>
            <a:ext cx="4381882" cy="35272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just" defTabSz="914305" eaLnBrk="1" hangingPunct="1"/>
            <a:r>
              <a:rPr lang="ru-RU" altLang="ru-RU" sz="24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Направления исследований</a:t>
            </a: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914305" eaLnBrk="1" hangingPunct="1"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системы </a:t>
            </a:r>
            <a:r>
              <a:rPr lang="ru-RU" alt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машин </a:t>
            </a: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и инженерного </a:t>
            </a:r>
            <a:r>
              <a:rPr lang="ru-RU" alt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обеспечения промышленного садоводства в формате «Умный сад</a:t>
            </a: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»;</a:t>
            </a:r>
          </a:p>
          <a:p>
            <a:pPr marL="285750" indent="-285750" algn="just" defTabSz="914305" eaLnBrk="1" hangingPunct="1"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роботизация </a:t>
            </a:r>
            <a:r>
              <a:rPr lang="ru-RU" alt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автоматизация </a:t>
            </a:r>
            <a:r>
              <a:rPr lang="ru-RU" alt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 формате «Умный сад</a:t>
            </a: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»;</a:t>
            </a:r>
          </a:p>
          <a:p>
            <a:pPr marL="285750" indent="-285750" algn="just" defTabSz="914305" eaLnBrk="1" hangingPunct="1"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разработка </a:t>
            </a:r>
            <a:r>
              <a:rPr lang="ru-RU" alt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действующих макетов роботов и </a:t>
            </a:r>
            <a:r>
              <a:rPr lang="ru-RU" altLang="ru-RU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мехатронных</a:t>
            </a:r>
            <a:r>
              <a:rPr lang="ru-RU" alt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модулей.</a:t>
            </a:r>
            <a:endParaRPr lang="ru-RU" altLang="ru-RU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43" y="1292828"/>
            <a:ext cx="5214390" cy="2714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6"/>
          <a:stretch>
            <a:fillRect/>
          </a:stretch>
        </p:blipFill>
        <p:spPr bwMode="auto">
          <a:xfrm>
            <a:off x="4809116" y="3852674"/>
            <a:ext cx="5214390" cy="3071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18898" r="46928" b="8923"/>
          <a:stretch>
            <a:fillRect/>
          </a:stretch>
        </p:blipFill>
        <p:spPr bwMode="auto">
          <a:xfrm>
            <a:off x="8712720" y="1064432"/>
            <a:ext cx="1146509" cy="1309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51896" y="300674"/>
            <a:ext cx="9071610" cy="1270008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Современный инфраструктурный комплекс </a:t>
            </a:r>
            <a:r>
              <a:rPr lang="ru-RU" sz="2000" b="1" kern="1200" cap="all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университета</a:t>
            </a:r>
            <a:br>
              <a:rPr lang="ru-RU" sz="2000" b="1" kern="1200" cap="all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5" b="1" i="1" dirty="0" smtClean="0">
                <a:solidFill>
                  <a:srgbClr val="003300"/>
                </a:solidFill>
              </a:rPr>
              <a:t>Инжиниринговый центр</a:t>
            </a:r>
            <a:endParaRPr lang="ru-RU" sz="2205" b="1" i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31" y="305925"/>
            <a:ext cx="9071610" cy="1270008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Современный инфраструктурный комплекс университета</a:t>
            </a:r>
            <a:r>
              <a:rPr lang="ru-RU" sz="2205" b="1" dirty="0">
                <a:solidFill>
                  <a:srgbClr val="003300"/>
                </a:solidFill>
              </a:rPr>
              <a:t/>
            </a:r>
            <a:br>
              <a:rPr lang="ru-RU" sz="2205" b="1" dirty="0">
                <a:solidFill>
                  <a:srgbClr val="003300"/>
                </a:solidFill>
              </a:rPr>
            </a:br>
            <a:r>
              <a:rPr lang="ru-RU" sz="2205" b="1" i="1" dirty="0">
                <a:solidFill>
                  <a:srgbClr val="003300"/>
                </a:solidFill>
              </a:rPr>
              <a:t>Учебно-исследовательская лаборатория  </a:t>
            </a:r>
            <a:r>
              <a:rPr lang="ru-RU" sz="2205" b="1" i="1" dirty="0" smtClean="0">
                <a:solidFill>
                  <a:srgbClr val="003300"/>
                </a:solidFill>
              </a:rPr>
              <a:t/>
            </a:r>
            <a:br>
              <a:rPr lang="ru-RU" sz="2205" b="1" i="1" dirty="0" smtClean="0">
                <a:solidFill>
                  <a:srgbClr val="003300"/>
                </a:solidFill>
              </a:rPr>
            </a:br>
            <a:r>
              <a:rPr lang="ru-RU" sz="2205" b="1" i="1" dirty="0" smtClean="0">
                <a:solidFill>
                  <a:srgbClr val="003300"/>
                </a:solidFill>
              </a:rPr>
              <a:t>прогрессивных </a:t>
            </a:r>
            <a:r>
              <a:rPr lang="ru-RU" sz="2205" b="1" i="1" dirty="0">
                <a:solidFill>
                  <a:srgbClr val="003300"/>
                </a:solidFill>
              </a:rPr>
              <a:t>технологий хранения фруктов и овощей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3215326" y="1475581"/>
            <a:ext cx="4343266" cy="4879933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</a:pPr>
            <a:r>
              <a:rPr lang="ru-RU" sz="1543" b="1" dirty="0" smtClean="0">
                <a:latin typeface="+mj-lt"/>
                <a:cs typeface="Arial" panose="020B0604020202020204" pitchFamily="34" charset="0"/>
              </a:rPr>
              <a:t>     Направления исследований</a:t>
            </a:r>
            <a:r>
              <a:rPr lang="ru-RU" sz="1543" dirty="0" smtClean="0">
                <a:latin typeface="+mj-lt"/>
                <a:cs typeface="Arial" panose="020B0604020202020204" pitchFamily="34" charset="0"/>
              </a:rPr>
              <a:t>: </a:t>
            </a:r>
          </a:p>
          <a:p>
            <a:pPr marL="285750" indent="-285750" algn="just" eaLnBrk="1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543" dirty="0" smtClean="0">
                <a:latin typeface="+mj-lt"/>
                <a:cs typeface="Arial" panose="020B0604020202020204" pitchFamily="34" charset="0"/>
              </a:rPr>
              <a:t>Разработка комплекса </a:t>
            </a:r>
            <a:r>
              <a:rPr lang="ru-RU" sz="1543" dirty="0">
                <a:latin typeface="+mj-lt"/>
                <a:cs typeface="Arial" panose="020B0604020202020204" pitchFamily="34" charset="0"/>
              </a:rPr>
              <a:t>технических, экономических и </a:t>
            </a:r>
            <a:r>
              <a:rPr lang="ru-RU" sz="1543" dirty="0" smtClean="0">
                <a:latin typeface="+mj-lt"/>
                <a:cs typeface="Arial" panose="020B0604020202020204" pitchFamily="34" charset="0"/>
              </a:rPr>
              <a:t>экологических </a:t>
            </a:r>
            <a:r>
              <a:rPr lang="ru-RU" sz="1543" dirty="0">
                <a:latin typeface="+mj-lt"/>
                <a:cs typeface="Arial" panose="020B0604020202020204" pitchFamily="34" charset="0"/>
              </a:rPr>
              <a:t>требований к автоматизированным системам управления свойствами почвенных и растительных </a:t>
            </a:r>
            <a:r>
              <a:rPr lang="ru-RU" sz="1543" dirty="0" smtClean="0">
                <a:latin typeface="+mj-lt"/>
                <a:cs typeface="Arial" panose="020B0604020202020204" pitchFamily="34" charset="0"/>
              </a:rPr>
              <a:t>объектов на </a:t>
            </a:r>
            <a:r>
              <a:rPr lang="ru-RU" sz="1543" dirty="0">
                <a:latin typeface="+mj-lt"/>
                <a:cs typeface="Arial" panose="020B0604020202020204" pitchFamily="34" charset="0"/>
              </a:rPr>
              <a:t>базе технологий интернета вещей с целью их широкого внедрения в агропромышленном секторе и созданию соответствующих стандартов и нормативной </a:t>
            </a:r>
            <a:r>
              <a:rPr lang="ru-RU" sz="1543" dirty="0" smtClean="0">
                <a:latin typeface="+mj-lt"/>
                <a:cs typeface="Arial" panose="020B0604020202020204" pitchFamily="34" charset="0"/>
              </a:rPr>
              <a:t>базы.</a:t>
            </a:r>
            <a:endParaRPr lang="ru-RU" sz="1543" dirty="0">
              <a:latin typeface="+mj-lt"/>
              <a:cs typeface="Arial" panose="020B0604020202020204" pitchFamily="34" charset="0"/>
            </a:endParaRPr>
          </a:p>
          <a:p>
            <a:pPr marL="285750" indent="-285750" algn="just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1543" dirty="0" smtClean="0">
                <a:latin typeface="+mj-lt"/>
                <a:cs typeface="Arial" panose="020B0604020202020204" pitchFamily="34" charset="0"/>
              </a:rPr>
              <a:t>Внедрение </a:t>
            </a:r>
            <a:r>
              <a:rPr lang="ru-RU" sz="1543" dirty="0">
                <a:latin typeface="+mj-lt"/>
                <a:cs typeface="Arial" panose="020B0604020202020204" pitchFamily="34" charset="0"/>
              </a:rPr>
              <a:t>и тестирование технологий и </a:t>
            </a:r>
            <a:r>
              <a:rPr lang="ru-RU" sz="1543" dirty="0" smtClean="0">
                <a:latin typeface="+mj-lt"/>
                <a:cs typeface="Arial" panose="020B0604020202020204" pitchFamily="34" charset="0"/>
              </a:rPr>
              <a:t>инструментария длительного хранения </a:t>
            </a:r>
            <a:r>
              <a:rPr lang="ru-RU" sz="1543" dirty="0">
                <a:latin typeface="+mj-lt"/>
                <a:cs typeface="Arial" panose="020B0604020202020204" pitchFamily="34" charset="0"/>
              </a:rPr>
              <a:t>плодоовощной продукции на основе динамического контроля замкнутой атмосферы и мультиспектрального мониторинга без использования средств </a:t>
            </a:r>
            <a:r>
              <a:rPr lang="ru-RU" sz="1543" dirty="0" smtClean="0">
                <a:latin typeface="+mj-lt"/>
                <a:cs typeface="Arial" panose="020B0604020202020204" pitchFamily="34" charset="0"/>
              </a:rPr>
              <a:t>химизации. </a:t>
            </a:r>
            <a:endParaRPr lang="ru-RU" sz="1543" dirty="0">
              <a:latin typeface="+mj-lt"/>
              <a:cs typeface="Arial" panose="020B0604020202020204" pitchFamily="34" charset="0"/>
            </a:endParaRPr>
          </a:p>
          <a:p>
            <a:pPr marL="0" indent="0" algn="just" eaLnBrk="1" hangingPunct="1"/>
            <a:endParaRPr lang="ru-RU" sz="1543" dirty="0"/>
          </a:p>
          <a:p>
            <a:pPr marL="0" indent="0" algn="just" eaLnBrk="1" hangingPunct="1"/>
            <a:endParaRPr lang="ru-RU" sz="1543" dirty="0"/>
          </a:p>
          <a:p>
            <a:pPr marL="0" indent="0" algn="just" eaLnBrk="1" hangingPunct="1"/>
            <a:endParaRPr lang="ru-RU" sz="1543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524" y="1575933"/>
            <a:ext cx="1708493" cy="1540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92" y="4944008"/>
            <a:ext cx="3096293" cy="20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198" y="5075117"/>
            <a:ext cx="3281566" cy="192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80" y="5338123"/>
            <a:ext cx="2506276" cy="166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34" y="1866182"/>
            <a:ext cx="3107545" cy="264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592" y="3276431"/>
            <a:ext cx="2455317" cy="164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67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/>
        </p:blipFill>
        <p:spPr>
          <a:xfrm>
            <a:off x="5544368" y="3779837"/>
            <a:ext cx="3528392" cy="332531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326" y="539477"/>
            <a:ext cx="8507748" cy="778716"/>
          </a:xfrm>
        </p:spPr>
        <p:txBody>
          <a:bodyPr/>
          <a:lstStyle/>
          <a:p>
            <a:pPr algn="ctr"/>
            <a: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ЦК НТИ </a:t>
            </a:r>
            <a:b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“Технологии беспроводной связи и </a:t>
            </a:r>
            <a:r>
              <a:rPr lang="ru-RU" sz="2400" b="1" kern="1200" cap="all" dirty="0" err="1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IoT</a:t>
            </a:r>
            <a: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kern="1200" cap="all" dirty="0" err="1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Agro</a:t>
            </a:r>
            <a:r>
              <a:rPr lang="ru-RU" sz="2400" b="1" kern="1200" cap="all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2348" y="1468895"/>
            <a:ext cx="9545704" cy="2596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 smtClean="0">
                <a:solidFill>
                  <a:srgbClr val="000000"/>
                </a:solidFill>
                <a:latin typeface="+mj-lt"/>
              </a:rPr>
              <a:t>Задачи</a:t>
            </a:r>
            <a:r>
              <a:rPr lang="ru-RU" sz="2500" dirty="0" smtClean="0">
                <a:solidFill>
                  <a:srgbClr val="000000"/>
                </a:solidFill>
                <a:latin typeface="+mj-lt"/>
              </a:rPr>
              <a:t>:</a:t>
            </a:r>
            <a:endParaRPr lang="ru-RU" sz="2500" dirty="0">
              <a:solidFill>
                <a:srgbClr val="000000"/>
              </a:solidFill>
              <a:latin typeface="+mj-lt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0000"/>
                </a:solidFill>
                <a:latin typeface="+mj-lt"/>
              </a:rPr>
              <a:t>формирование стратегии развития «сквозной» технологии;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0000"/>
                </a:solidFill>
                <a:latin typeface="+mj-lt"/>
              </a:rPr>
              <a:t>связь между бизнесом, наукой и образованием;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0000"/>
                </a:solidFill>
                <a:latin typeface="+mj-lt"/>
              </a:rPr>
              <a:t>трансфер и освоение технологий, в том числе зарубежных;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0000"/>
                </a:solidFill>
                <a:latin typeface="+mj-lt"/>
              </a:rPr>
              <a:t>подготовка профессионалов;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0000"/>
                </a:solidFill>
                <a:latin typeface="+mj-lt"/>
              </a:rPr>
              <a:t>создание инфраструктуры, необходимой для развития «сквозной» </a:t>
            </a:r>
            <a:r>
              <a:rPr lang="ru-RU" sz="2500" dirty="0" smtClean="0">
                <a:solidFill>
                  <a:srgbClr val="000000"/>
                </a:solidFill>
                <a:latin typeface="+mj-lt"/>
              </a:rPr>
              <a:t>технологии.</a:t>
            </a:r>
            <a:endParaRPr lang="ru-RU" sz="25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4216462"/>
            <a:ext cx="4104456" cy="27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5459" y="284372"/>
            <a:ext cx="7402234" cy="141781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defRPr/>
            </a:pPr>
            <a:r>
              <a:rPr lang="ru-RU" sz="2205" b="1" dirty="0">
                <a:solidFill>
                  <a:srgbClr val="003300"/>
                </a:solidFill>
                <a:latin typeface="+mj-lt"/>
                <a:ea typeface="+mj-ea"/>
                <a:cs typeface="+mj-cs"/>
              </a:rPr>
              <a:t>КНТП </a:t>
            </a:r>
            <a:r>
              <a:rPr lang="ru-RU" sz="2646" dirty="0">
                <a:solidFill>
                  <a:srgbClr val="003300"/>
                </a:solidFill>
              </a:rPr>
              <a:t>«</a:t>
            </a:r>
            <a:r>
              <a:rPr lang="ru-RU" sz="2205" b="1" dirty="0">
                <a:solidFill>
                  <a:srgbClr val="003300"/>
                </a:solidFill>
                <a:latin typeface="+mj-lt"/>
                <a:ea typeface="+mj-ea"/>
                <a:cs typeface="+mj-cs"/>
              </a:rPr>
              <a:t>Разработка инновационных технологий производства элитного семенного картофеля перспективных сортов отечественной селекции в условиях Тамбовской области»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768" y="2267669"/>
            <a:ext cx="7776864" cy="446441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>
              <a:spcAft>
                <a:spcPts val="661"/>
              </a:spcAft>
            </a:pPr>
            <a:r>
              <a:rPr lang="ru-RU" sz="2205" b="1" dirty="0">
                <a:solidFill>
                  <a:schemeClr val="tx1"/>
                </a:solidFill>
                <a:latin typeface="+mj-lt"/>
              </a:rPr>
              <a:t>Заказчик: </a:t>
            </a:r>
            <a:r>
              <a:rPr lang="ru-RU" sz="2205" dirty="0">
                <a:solidFill>
                  <a:schemeClr val="tx1"/>
                </a:solidFill>
                <a:latin typeface="+mj-lt"/>
              </a:rPr>
              <a:t>ООО «Золотая Нива</a:t>
            </a:r>
            <a:r>
              <a:rPr lang="ru-RU" sz="2205" dirty="0" smtClean="0">
                <a:solidFill>
                  <a:schemeClr val="tx1"/>
                </a:solidFill>
                <a:latin typeface="+mj-lt"/>
              </a:rPr>
              <a:t>».</a:t>
            </a:r>
            <a:endParaRPr lang="ru-RU" sz="2205" dirty="0">
              <a:solidFill>
                <a:schemeClr val="tx1"/>
              </a:solidFill>
              <a:latin typeface="+mj-lt"/>
            </a:endParaRPr>
          </a:p>
          <a:p>
            <a:pPr algn="just">
              <a:spcAft>
                <a:spcPts val="661"/>
              </a:spcAft>
            </a:pPr>
            <a:r>
              <a:rPr lang="ru-RU" sz="2205" b="1" dirty="0">
                <a:solidFill>
                  <a:schemeClr val="tx1"/>
                </a:solidFill>
                <a:latin typeface="+mj-lt"/>
              </a:rPr>
              <a:t>Исполнитель: </a:t>
            </a:r>
            <a:r>
              <a:rPr lang="ru-RU" sz="2205" dirty="0">
                <a:solidFill>
                  <a:schemeClr val="tx1"/>
                </a:solidFill>
                <a:latin typeface="+mj-lt"/>
              </a:rPr>
              <a:t>ФГБОУ ВО Мичуринский </a:t>
            </a:r>
            <a:r>
              <a:rPr lang="ru-RU" sz="2205" dirty="0" smtClean="0">
                <a:solidFill>
                  <a:schemeClr val="tx1"/>
                </a:solidFill>
                <a:latin typeface="+mj-lt"/>
              </a:rPr>
              <a:t>ГАУ.</a:t>
            </a:r>
            <a:endParaRPr lang="ru-RU" sz="2205" dirty="0">
              <a:solidFill>
                <a:schemeClr val="tx1"/>
              </a:solidFill>
              <a:latin typeface="+mj-lt"/>
            </a:endParaRPr>
          </a:p>
          <a:p>
            <a:pPr algn="just">
              <a:spcAft>
                <a:spcPts val="661"/>
              </a:spcAft>
            </a:pPr>
            <a:r>
              <a:rPr lang="ru-RU" sz="2205" b="1" dirty="0">
                <a:solidFill>
                  <a:schemeClr val="tx1"/>
                </a:solidFill>
                <a:latin typeface="+mj-lt"/>
              </a:rPr>
              <a:t>Срок выполнения: </a:t>
            </a:r>
            <a:r>
              <a:rPr lang="ru-RU" sz="2205" dirty="0">
                <a:solidFill>
                  <a:schemeClr val="tx1"/>
                </a:solidFill>
                <a:latin typeface="+mj-lt"/>
              </a:rPr>
              <a:t>2018 -2025 гг.</a:t>
            </a:r>
          </a:p>
          <a:p>
            <a:pPr algn="just"/>
            <a:r>
              <a:rPr lang="ru-RU" sz="2205" b="1" dirty="0">
                <a:solidFill>
                  <a:schemeClr val="tx1"/>
                </a:solidFill>
                <a:latin typeface="+mj-lt"/>
              </a:rPr>
              <a:t>Ожидаемые результаты проекта:</a:t>
            </a:r>
          </a:p>
          <a:p>
            <a:pPr lvl="0" algn="just">
              <a:buFont typeface="Calibri" pitchFamily="34" charset="0"/>
              <a:buChar char="−"/>
            </a:pPr>
            <a:r>
              <a:rPr lang="ru-RU" sz="2205" dirty="0" err="1">
                <a:solidFill>
                  <a:schemeClr val="tx1"/>
                </a:solidFill>
                <a:latin typeface="+mj-lt"/>
              </a:rPr>
              <a:t>Микрорастения</a:t>
            </a:r>
            <a:r>
              <a:rPr lang="ru-RU" sz="2205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205" dirty="0" smtClean="0">
                <a:solidFill>
                  <a:schemeClr val="tx1"/>
                </a:solidFill>
                <a:latin typeface="+mj-lt"/>
              </a:rPr>
              <a:t>картофеля.</a:t>
            </a:r>
            <a:endParaRPr lang="ru-RU" sz="2205" dirty="0">
              <a:solidFill>
                <a:schemeClr val="tx1"/>
              </a:solidFill>
              <a:latin typeface="+mj-lt"/>
            </a:endParaRPr>
          </a:p>
          <a:p>
            <a:pPr lvl="0" algn="just">
              <a:buFont typeface="Calibri" pitchFamily="34" charset="0"/>
              <a:buChar char="−"/>
            </a:pPr>
            <a:r>
              <a:rPr lang="ru-RU" sz="2205" dirty="0">
                <a:solidFill>
                  <a:schemeClr val="tx1"/>
                </a:solidFill>
                <a:latin typeface="+mj-lt"/>
              </a:rPr>
              <a:t>Семенной материал (мини-клубни, первое полевое поколение, супер суперэлита, суперэлита, элита</a:t>
            </a:r>
            <a:r>
              <a:rPr lang="ru-RU" sz="2205" dirty="0" smtClean="0">
                <a:solidFill>
                  <a:schemeClr val="tx1"/>
                </a:solidFill>
                <a:latin typeface="+mj-lt"/>
              </a:rPr>
              <a:t>).</a:t>
            </a:r>
            <a:endParaRPr lang="ru-RU" sz="2205" dirty="0">
              <a:solidFill>
                <a:schemeClr val="tx1"/>
              </a:solidFill>
              <a:latin typeface="+mj-lt"/>
            </a:endParaRPr>
          </a:p>
          <a:p>
            <a:pPr lvl="0" algn="just">
              <a:buFont typeface="Calibri" pitchFamily="34" charset="0"/>
              <a:buChar char="−"/>
            </a:pPr>
            <a:r>
              <a:rPr lang="ru-RU" sz="2205" dirty="0">
                <a:solidFill>
                  <a:schemeClr val="tx1"/>
                </a:solidFill>
                <a:latin typeface="+mj-lt"/>
              </a:rPr>
              <a:t>Методические рекомендации по лазерному и ультразвуковому облучению картофеля </a:t>
            </a:r>
            <a:r>
              <a:rPr lang="en-US" sz="2205" i="1" dirty="0">
                <a:solidFill>
                  <a:schemeClr val="tx1"/>
                </a:solidFill>
                <a:latin typeface="+mj-lt"/>
              </a:rPr>
              <a:t>in</a:t>
            </a:r>
            <a:r>
              <a:rPr lang="ru-RU" sz="2205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5" i="1" dirty="0" smtClean="0">
                <a:solidFill>
                  <a:schemeClr val="tx1"/>
                </a:solidFill>
                <a:latin typeface="+mj-lt"/>
              </a:rPr>
              <a:t>vitro</a:t>
            </a:r>
            <a:r>
              <a:rPr lang="ru-RU" sz="2205" i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2205" i="1" dirty="0">
              <a:solidFill>
                <a:schemeClr val="tx1"/>
              </a:solidFill>
              <a:latin typeface="+mj-lt"/>
            </a:endParaRPr>
          </a:p>
          <a:p>
            <a:pPr lvl="0" algn="just">
              <a:buFont typeface="Calibri" pitchFamily="34" charset="0"/>
              <a:buChar char="−"/>
            </a:pPr>
            <a:r>
              <a:rPr lang="ru-RU" sz="2205" dirty="0">
                <a:solidFill>
                  <a:schemeClr val="tx1"/>
                </a:solidFill>
                <a:latin typeface="+mj-lt"/>
              </a:rPr>
              <a:t>Технология ускоренного размножения картофеля </a:t>
            </a:r>
            <a:r>
              <a:rPr lang="en-US" sz="2205" i="1" dirty="0">
                <a:solidFill>
                  <a:schemeClr val="tx1"/>
                </a:solidFill>
                <a:latin typeface="+mj-lt"/>
              </a:rPr>
              <a:t>in </a:t>
            </a:r>
            <a:r>
              <a:rPr lang="en-US" sz="2205" i="1" dirty="0" smtClean="0">
                <a:solidFill>
                  <a:schemeClr val="tx1"/>
                </a:solidFill>
                <a:latin typeface="+mj-lt"/>
              </a:rPr>
              <a:t>vitro</a:t>
            </a:r>
            <a:r>
              <a:rPr lang="ru-RU" sz="2205" i="1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2205" i="1" dirty="0">
              <a:solidFill>
                <a:schemeClr val="tx1"/>
              </a:solidFill>
              <a:latin typeface="+mj-lt"/>
            </a:endParaRPr>
          </a:p>
          <a:p>
            <a:pPr algn="just">
              <a:buFont typeface="Calibri" pitchFamily="34" charset="0"/>
              <a:buChar char="−"/>
            </a:pPr>
            <a:r>
              <a:rPr lang="ru-RU" sz="2205" dirty="0">
                <a:solidFill>
                  <a:schemeClr val="tx1"/>
                </a:solidFill>
                <a:latin typeface="+mj-lt"/>
              </a:rPr>
              <a:t>Усовершенствованная технология производства высококачественного семенного материала картофеля с применением методов биотехнологии и </a:t>
            </a:r>
            <a:r>
              <a:rPr lang="ru-RU" sz="2205" dirty="0" smtClean="0">
                <a:solidFill>
                  <a:schemeClr val="tx1"/>
                </a:solidFill>
                <a:latin typeface="+mj-lt"/>
              </a:rPr>
              <a:t>биофизики.</a:t>
            </a:r>
            <a:endParaRPr lang="ru-RU" sz="2205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194" name="Picture 2" descr="https://ict2go.ru/uploads/media/participants_lid_image/0001/02/thumb_1112_participants_lid_image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453" y="378651"/>
            <a:ext cx="1574908" cy="1574908"/>
          </a:xfrm>
          <a:prstGeom prst="rect">
            <a:avLst/>
          </a:prstGeom>
          <a:noFill/>
        </p:spPr>
      </p:pic>
      <p:pic>
        <p:nvPicPr>
          <p:cNvPr id="6" name="Picture 4" descr="P1200517"/>
          <p:cNvPicPr>
            <a:picLocks noChangeAspect="1" noChangeArrowheads="1"/>
          </p:cNvPicPr>
          <p:nvPr/>
        </p:nvPicPr>
        <p:blipFill>
          <a:blip r:embed="rId4">
            <a:lum bright="12000" contrast="12000"/>
          </a:blip>
          <a:srcRect r="17236" b="2159"/>
          <a:stretch>
            <a:fillRect/>
          </a:stretch>
        </p:blipFill>
        <p:spPr bwMode="auto">
          <a:xfrm>
            <a:off x="6745166" y="1535747"/>
            <a:ext cx="1589122" cy="250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61" y="3876606"/>
            <a:ext cx="2025200" cy="303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8543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</TotalTime>
  <Words>691</Words>
  <Application>Microsoft Office PowerPoint</Application>
  <PresentationFormat>Произвольный</PresentationFormat>
  <Paragraphs>113</Paragraphs>
  <Slides>12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Bangkok Cyr</vt:lpstr>
      <vt:lpstr>Calibri</vt:lpstr>
      <vt:lpstr>Lucida Sans Unicode</vt:lpstr>
      <vt:lpstr>Symbol</vt:lpstr>
      <vt:lpstr>Times New Roman</vt:lpstr>
      <vt:lpstr>Wingdings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 Современный инфраструктурный комплекс университета Учебно-исследовательская лаборатория точного земледелия</vt:lpstr>
      <vt:lpstr>Современный инфраструктурный комплекс университета Инжиниринговый центр</vt:lpstr>
      <vt:lpstr>Современный инфраструктурный комплекс университета Учебно-исследовательская лаборатория   прогрессивных технологий хранения фруктов и овощей</vt:lpstr>
      <vt:lpstr>ЦК НТИ  “Технологии беспроводной связи и IoT Agro”</vt:lpstr>
      <vt:lpstr>Презентация PowerPoint</vt:lpstr>
      <vt:lpstr>Зарубежное партнерство</vt:lpstr>
      <vt:lpstr>СТРАТЕГИЧЕСКИЕ НАПРАВЛЕНИЯ НИР  Мичуринского ГАУ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Ларшина Т.Л.</dc:creator>
  <cp:lastModifiedBy>Галкин Д.В.</cp:lastModifiedBy>
  <cp:revision>310</cp:revision>
  <cp:lastPrinted>2019-06-20T05:47:54Z</cp:lastPrinted>
  <dcterms:created xsi:type="dcterms:W3CDTF">2015-06-17T06:17:00Z</dcterms:created>
  <dcterms:modified xsi:type="dcterms:W3CDTF">2019-06-20T09:35:41Z</dcterms:modified>
</cp:coreProperties>
</file>